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343" r:id="rId4"/>
    <p:sldId id="345" r:id="rId5"/>
    <p:sldId id="350" r:id="rId6"/>
    <p:sldId id="346" r:id="rId7"/>
    <p:sldId id="347" r:id="rId8"/>
    <p:sldId id="348" r:id="rId9"/>
    <p:sldId id="349" r:id="rId10"/>
    <p:sldId id="388" r:id="rId11"/>
    <p:sldId id="384" r:id="rId12"/>
    <p:sldId id="365" r:id="rId13"/>
    <p:sldId id="351" r:id="rId14"/>
    <p:sldId id="352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70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704" y="-112"/>
      </p:cViewPr>
      <p:guideLst>
        <p:guide orient="horz" pos="2770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BB47F-1169-C741-B536-79464AF24957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3C882F-93B3-FD4F-B970-6AA83B82A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89621F-2088-7A4C-B5F7-29EC2E26DE46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9A67C8-67CE-9140-BECD-58A28EB20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90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758C-67A9-7749-952E-4BADA0FD0AA9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14AD-BC7C-FC44-9467-00709FEC2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7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DDEE-FD6C-3E4B-B16E-2A60364C6B98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FD49-C3AC-1E4C-908B-F436B994D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0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DED7-51A9-A54B-8BD3-FAE15B6920E9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24AB-1457-1A46-AC24-EE6316D06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2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0682-9F57-B942-85B4-5540F5FE62B3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514F-809E-5F43-AA34-E0C895541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C7CB-50EB-9A4A-A347-C00F9D0F095C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E12A-757E-5741-BA81-B2A95F073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7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002EE-E892-0D47-8128-97905C8D651C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CA20-036D-CB44-8BDF-B4A9C98C2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8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DC39-AF34-2A47-B9C0-4F311C83224A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D9FA2-F54B-D54E-A446-2022F1DA5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7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3DF7-A1D7-624B-B2C7-DB646C932B89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CECC-F99D-DD41-8BF3-7ECF26182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7F9D-880C-084A-9690-2483072CC043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3BD8-9376-684D-890E-87C23AB6D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A5F7-8A47-564E-A6A1-579F6D7A1EF0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35A0-DC19-D348-80EA-204BAD6C8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7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A246-94FA-5A4B-8767-B1D663DE0BB5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C79B-4D9E-804D-9BAA-DF75AD485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7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E33802-BA44-D249-BAB3-E7FC45FE4069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CB984D-C2B5-7042-9340-940CBF915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microsoft.com/office/2007/relationships/hdphoto" Target="../media/hdphoto1.wdp"/><Relationship Id="rId6" Type="http://schemas.openxmlformats.org/officeDocument/2006/relationships/image" Target="../media/image16.png"/><Relationship Id="rId7" Type="http://schemas.microsoft.com/office/2007/relationships/hdphoto" Target="../media/hdphoto2.wdp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ck backgrou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302922"/>
            <a:ext cx="9144000" cy="17543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Times"/>
                <a:cs typeface="Times"/>
              </a:rPr>
              <a:t>Cruising the Adriatic and</a:t>
            </a:r>
          </a:p>
          <a:p>
            <a:pPr algn="ctr"/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Times"/>
                <a:cs typeface="Times"/>
              </a:rPr>
              <a:t>the Dalmatian Coasts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4207922"/>
            <a:ext cx="685800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31473" y="4584700"/>
            <a:ext cx="5747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2020 Departure Date: July 29 – August 8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2" y="798730"/>
            <a:ext cx="9136988" cy="108264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89992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Trudeau Theatrical Tours</a:t>
            </a:r>
          </a:p>
          <a:p>
            <a:pPr algn="ctr"/>
            <a:r>
              <a:rPr lang="en-US" sz="2000" b="1" i="1" dirty="0" smtClean="0">
                <a:latin typeface="Helvetica"/>
                <a:cs typeface="Helvetica"/>
              </a:rPr>
              <a:t>Presents…</a:t>
            </a:r>
            <a:endParaRPr lang="en-US" sz="2000" b="1" i="1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7276830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090"/>
            <a:ext cx="9144000" cy="60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9268"/>
            <a:ext cx="9144000" cy="996696"/>
          </a:xfrm>
          <a:prstGeom prst="rect">
            <a:avLst/>
          </a:prstGeom>
        </p:spPr>
      </p:pic>
      <p:pic>
        <p:nvPicPr>
          <p:cNvPr id="7" name="Picture 6" descr="header-river-cruise-2018-powerpoi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86384"/>
          </a:xfrm>
          <a:prstGeom prst="rect">
            <a:avLst/>
          </a:prstGeom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304800" y="6078538"/>
            <a:ext cx="1851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err="1" smtClean="0">
                <a:solidFill>
                  <a:srgbClr val="000000"/>
                </a:solidFill>
                <a:latin typeface="Times"/>
                <a:cs typeface="Times"/>
              </a:rPr>
              <a:t>Hvar</a:t>
            </a:r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</a:rPr>
              <a:t>, Croatia</a:t>
            </a:r>
            <a:endParaRPr lang="en-US" sz="24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4651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C4BD97"/>
                </a:solidFill>
                <a:latin typeface="Times"/>
                <a:cs typeface="Times"/>
              </a:rPr>
              <a:t>Cruising the Adriatic and Dalmatian Coasts</a:t>
            </a:r>
          </a:p>
        </p:txBody>
      </p:sp>
    </p:spTree>
    <p:extLst>
      <p:ext uri="{BB962C8B-B14F-4D97-AF65-F5344CB8AC3E}">
        <p14:creationId xmlns:p14="http://schemas.microsoft.com/office/powerpoint/2010/main" val="39133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6839394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15912"/>
            <a:ext cx="9144001" cy="6096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9268"/>
            <a:ext cx="9144000" cy="996696"/>
          </a:xfrm>
          <a:prstGeom prst="rect">
            <a:avLst/>
          </a:prstGeom>
        </p:spPr>
      </p:pic>
      <p:pic>
        <p:nvPicPr>
          <p:cNvPr id="7" name="Picture 6" descr="header-river-cruise-2018-powerpoi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86384"/>
          </a:xfrm>
          <a:prstGeom prst="rect">
            <a:avLst/>
          </a:prstGeom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304800" y="6078538"/>
            <a:ext cx="2185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err="1" smtClean="0">
                <a:solidFill>
                  <a:srgbClr val="000000"/>
                </a:solidFill>
                <a:latin typeface="Times"/>
                <a:cs typeface="Times"/>
              </a:rPr>
              <a:t>Pucisca</a:t>
            </a:r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</a:rPr>
              <a:t>, Croatia</a:t>
            </a:r>
            <a:endParaRPr lang="en-US" sz="24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4651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C4BD97"/>
                </a:solidFill>
                <a:latin typeface="Times"/>
                <a:cs typeface="Times"/>
              </a:rPr>
              <a:t>Cruising the Adriatic and Dalmatian Coasts</a:t>
            </a:r>
          </a:p>
        </p:txBody>
      </p:sp>
    </p:spTree>
    <p:extLst>
      <p:ext uri="{BB962C8B-B14F-4D97-AF65-F5344CB8AC3E}">
        <p14:creationId xmlns:p14="http://schemas.microsoft.com/office/powerpoint/2010/main" val="411975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53540767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657"/>
            <a:ext cx="9144000" cy="60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9268"/>
            <a:ext cx="9144000" cy="996696"/>
          </a:xfrm>
          <a:prstGeom prst="rect">
            <a:avLst/>
          </a:prstGeom>
        </p:spPr>
      </p:pic>
      <p:pic>
        <p:nvPicPr>
          <p:cNvPr id="7" name="Picture 6" descr="header-river-cruise-2018-powerpoi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86384"/>
          </a:xfrm>
          <a:prstGeom prst="rect">
            <a:avLst/>
          </a:prstGeom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304800" y="6078538"/>
            <a:ext cx="2018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err="1" smtClean="0">
                <a:solidFill>
                  <a:srgbClr val="000000"/>
                </a:solidFill>
                <a:latin typeface="Times"/>
                <a:cs typeface="Times"/>
              </a:rPr>
              <a:t>Trogir</a:t>
            </a:r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</a:rPr>
              <a:t>, Croatia</a:t>
            </a:r>
            <a:endParaRPr lang="en-US" sz="24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228600" y="152400"/>
            <a:ext cx="4651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C4BD97"/>
                </a:solidFill>
                <a:latin typeface="Times"/>
                <a:cs typeface="Times"/>
              </a:rPr>
              <a:t>Cruising the Adriatic and Dalmatian Coasts</a:t>
            </a:r>
          </a:p>
        </p:txBody>
      </p:sp>
    </p:spTree>
    <p:extLst>
      <p:ext uri="{BB962C8B-B14F-4D97-AF65-F5344CB8AC3E}">
        <p14:creationId xmlns:p14="http://schemas.microsoft.com/office/powerpoint/2010/main" val="134651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eader-river-cruise-2018-powerpoi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86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9268"/>
            <a:ext cx="9144000" cy="996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078456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</a:rPr>
              <a:t>Exclusive Invite</a:t>
            </a:r>
            <a:endParaRPr lang="en-US" sz="24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"/>
            <a:ext cx="465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4BD97"/>
                </a:solidFill>
                <a:latin typeface="Times"/>
                <a:cs typeface="Times"/>
              </a:rPr>
              <a:t>Cruising the Adriatic and Dalmatian Coasts</a:t>
            </a:r>
          </a:p>
        </p:txBody>
      </p:sp>
      <p:pic>
        <p:nvPicPr>
          <p:cNvPr id="12" name="Picture 2" descr="https://content.tui.co.uk/adamtui/2016_12/17_13/f35936d3-8a81-441b-8b3c-a6df00d663da/CRO_DUB_F184WebOriginalCompressed.jpg?i10c=img.resize(width:1080);img.crop(width:1080%2Cheight:60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384"/>
            <a:ext cx="91440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128" y="4530030"/>
            <a:ext cx="8918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are receiving this invitation because you are among my most loyal </a:t>
            </a:r>
            <a:r>
              <a:rPr lang="en-US" dirty="0" smtClean="0"/>
              <a:t>travelers. There are a </a:t>
            </a:r>
            <a:r>
              <a:rPr lang="en-US" dirty="0"/>
              <a:t>limited number of </a:t>
            </a:r>
            <a:r>
              <a:rPr lang="en-US" dirty="0" smtClean="0"/>
              <a:t>cabins </a:t>
            </a:r>
            <a:r>
              <a:rPr lang="en-US" dirty="0"/>
              <a:t>and reservations will be on a first come first serve </a:t>
            </a:r>
            <a:r>
              <a:rPr lang="en-US" dirty="0" smtClean="0"/>
              <a:t>basis. This </a:t>
            </a:r>
            <a:r>
              <a:rPr lang="en-US" b="1" dirty="0"/>
              <a:t>has not </a:t>
            </a:r>
            <a:r>
              <a:rPr lang="en-US" dirty="0"/>
              <a:t>been sent out to the masses, only a select few.  Please use discretion when discussing this opportunity with </a:t>
            </a:r>
            <a:r>
              <a:rPr lang="en-US" dirty="0" smtClean="0"/>
              <a:t>others.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8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-river-cruise-2018-powerpoi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86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9268"/>
            <a:ext cx="9144000" cy="996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078456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</a:rPr>
              <a:t>RSVP</a:t>
            </a:r>
            <a:endParaRPr lang="en-US" sz="24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465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4BD97"/>
                </a:solidFill>
                <a:latin typeface="Times"/>
                <a:cs typeface="Times"/>
              </a:rPr>
              <a:t>Cruising the Adriatic and Dalmatian Coasts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97527"/>
            <a:ext cx="8689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interested, please rsvp </a:t>
            </a:r>
            <a:r>
              <a:rPr lang="en-US" dirty="0" smtClean="0"/>
              <a:t>using the </a:t>
            </a:r>
            <a:r>
              <a:rPr lang="en-US" dirty="0"/>
              <a:t>enclosed </a:t>
            </a:r>
            <a:r>
              <a:rPr lang="en-US" dirty="0" smtClean="0"/>
              <a:t>invitation. You </a:t>
            </a:r>
            <a:r>
              <a:rPr lang="en-US" dirty="0"/>
              <a:t>will be invited to attend a private presentation with a date to be announced in </a:t>
            </a:r>
            <a:r>
              <a:rPr lang="en-US" dirty="0" smtClean="0"/>
              <a:t>May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20857"/>
            <a:ext cx="85304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Trudeau </a:t>
            </a:r>
            <a:r>
              <a:rPr lang="en-US" sz="2800" dirty="0" smtClean="0"/>
              <a:t>Theatrical Tours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Name:_________________________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Number interested in attending the meeting in :______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am not local and cannot attend a meeting, but am interested in the trip. Please send me all details:_____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am not interested, but thanks:_____</a:t>
            </a:r>
          </a:p>
        </p:txBody>
      </p:sp>
    </p:spTree>
    <p:extLst>
      <p:ext uri="{BB962C8B-B14F-4D97-AF65-F5344CB8AC3E}">
        <p14:creationId xmlns:p14="http://schemas.microsoft.com/office/powerpoint/2010/main" val="168927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uising-the-adriatic-2020-ma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71232"/>
            <a:ext cx="9144001" cy="6168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9268"/>
            <a:ext cx="9144000" cy="996696"/>
          </a:xfrm>
          <a:prstGeom prst="rect">
            <a:avLst/>
          </a:prstGeom>
        </p:spPr>
      </p:pic>
      <p:pic>
        <p:nvPicPr>
          <p:cNvPr id="7" name="Picture 6" descr="header-river-cruise-2018-powerpoi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86384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4651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C4BD97"/>
                </a:solidFill>
                <a:latin typeface="Times"/>
                <a:cs typeface="Times"/>
              </a:rPr>
              <a:t>Cruising the Adriatic and Dalmatian Coasts</a:t>
            </a: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304800" y="6078538"/>
            <a:ext cx="2589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</a:rPr>
              <a:t>11 Days • 18 Meals</a:t>
            </a:r>
            <a:endParaRPr lang="en-US" sz="2400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ck backgrou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395" y="700644"/>
            <a:ext cx="780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Live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the life of the rich and famous and join us on a private yacht as we embark on an 11 day adventure cruising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the Adriatic and Dalmatian Coasts. 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395" y="4875281"/>
            <a:ext cx="780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Experience </a:t>
            </a: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history, culture, food, and architecture </a:t>
            </a:r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of the old-world eastern European coast, </a:t>
            </a: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combined with amazingly blue seas and thick forests. Exploration and relaxation make the perfect vacation!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Makar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4784"/>
            <a:ext cx="7068099" cy="33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5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-river-cruise-2018-powerpoi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86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9268"/>
            <a:ext cx="9144000" cy="996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52400"/>
            <a:ext cx="465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4BD97"/>
                </a:solidFill>
                <a:latin typeface="Times"/>
                <a:cs typeface="Times"/>
              </a:rPr>
              <a:t>Cruising the Adriatic and Dalmatian Coasts</a:t>
            </a:r>
          </a:p>
        </p:txBody>
      </p:sp>
      <p:pic>
        <p:nvPicPr>
          <p:cNvPr id="11" name="Picture 10" descr="http://ambassadortravel.hr/wp-content/uploads/2016/06/MS-Sea-Swallow-1-7-1024x576.jpg">
            <a:extLst>
              <a:ext uri="{FF2B5EF4-FFF2-40B4-BE49-F238E27FC236}">
                <a16:creationId xmlns:a16="http://schemas.microsoft.com/office/drawing/2014/main" xmlns="" id="{5624CC64-60DD-49D2-A125-3F42FA26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3" y="786384"/>
            <a:ext cx="8024837" cy="385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273" y="4641809"/>
            <a:ext cx="8024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Brand new Ship! Built </a:t>
            </a:r>
            <a:r>
              <a:rPr lang="en-US" b="1" dirty="0"/>
              <a:t>in </a:t>
            </a:r>
            <a:r>
              <a:rPr lang="en-US" b="1" dirty="0" smtClean="0"/>
              <a:t>2020</a:t>
            </a:r>
          </a:p>
          <a:p>
            <a:pPr algn="ctr"/>
            <a:r>
              <a:rPr lang="en-US" b="1" dirty="0" smtClean="0"/>
              <a:t>34 </a:t>
            </a:r>
            <a:r>
              <a:rPr lang="en-US" b="1" dirty="0"/>
              <a:t>Guests with </a:t>
            </a:r>
            <a:r>
              <a:rPr lang="en-US" b="1" dirty="0" smtClean="0"/>
              <a:t>17 </a:t>
            </a:r>
            <a:r>
              <a:rPr lang="en-US" b="1" dirty="0"/>
              <a:t>cabins</a:t>
            </a:r>
            <a:br>
              <a:rPr lang="en-US" b="1" dirty="0"/>
            </a:br>
            <a:r>
              <a:rPr lang="en-US" b="1" dirty="0"/>
              <a:t>160 feet long/28 feet wide</a:t>
            </a:r>
            <a:br>
              <a:rPr lang="en-US" b="1" dirty="0"/>
            </a:br>
            <a:r>
              <a:rPr lang="en-US" b="1" dirty="0"/>
              <a:t>4 </a:t>
            </a:r>
            <a:r>
              <a:rPr lang="en-US" b="1" dirty="0" smtClean="0"/>
              <a:t>decks</a:t>
            </a:r>
          </a:p>
          <a:p>
            <a:pPr algn="ctr"/>
            <a:r>
              <a:rPr lang="en-US" b="1" dirty="0" smtClean="0"/>
              <a:t>VIP </a:t>
            </a:r>
            <a:r>
              <a:rPr lang="en-US" b="1" dirty="0"/>
              <a:t>Salon with 180 degree lounge area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1922" y="3574473"/>
            <a:ext cx="549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M/S Sea Swallow 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082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4957" y="1266200"/>
            <a:ext cx="6375400" cy="4580253"/>
          </a:xfrm>
          <a:prstGeom prst="rect">
            <a:avLst/>
          </a:prstGeom>
          <a:solidFill>
            <a:srgbClr val="E8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49E4C0D-FAD6-4CB9-B933-6631CE5BADF8}"/>
              </a:ext>
            </a:extLst>
          </p:cNvPr>
          <p:cNvGrpSpPr/>
          <p:nvPr/>
        </p:nvGrpSpPr>
        <p:grpSpPr>
          <a:xfrm>
            <a:off x="3409951" y="995444"/>
            <a:ext cx="5734049" cy="5031982"/>
            <a:chOff x="6549390" y="1081554"/>
            <a:chExt cx="5652123" cy="5031982"/>
          </a:xfrm>
        </p:grpSpPr>
        <p:pic>
          <p:nvPicPr>
            <p:cNvPr id="5" name="Picture 2" descr="http://ambassadortravel.hr/wp-content/uploads/2016/06/SUNNY-DECK.png">
              <a:extLst>
                <a:ext uri="{FF2B5EF4-FFF2-40B4-BE49-F238E27FC236}">
                  <a16:creationId xmlns="" xmlns:a16="http://schemas.microsoft.com/office/drawing/2014/main" id="{7D2EC212-E848-4130-8543-9B23324299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9" t="29553" r="4791" b="10526"/>
            <a:stretch/>
          </p:blipFill>
          <p:spPr bwMode="auto">
            <a:xfrm>
              <a:off x="6549391" y="1081554"/>
              <a:ext cx="5642609" cy="1325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ambassadortravel.hr/wp-content/uploads/2016/06/UPPER-DECK.png">
              <a:extLst>
                <a:ext uri="{FF2B5EF4-FFF2-40B4-BE49-F238E27FC236}">
                  <a16:creationId xmlns="" xmlns:a16="http://schemas.microsoft.com/office/drawing/2014/main" id="{98092299-C263-4621-8789-B5429D913F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" t="27382" r="4791" b="16877"/>
            <a:stretch/>
          </p:blipFill>
          <p:spPr bwMode="auto">
            <a:xfrm>
              <a:off x="6549390" y="2380061"/>
              <a:ext cx="5642609" cy="123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ambassadortravel.hr/wp-content/uploads/2016/06/MAIN-DECK.png">
              <a:extLst>
                <a:ext uri="{FF2B5EF4-FFF2-40B4-BE49-F238E27FC236}">
                  <a16:creationId xmlns="" xmlns:a16="http://schemas.microsoft.com/office/drawing/2014/main" id="{C2E70150-EAD0-418B-AE74-291BB5417A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" t="29001" r="2500" b="11162"/>
            <a:stretch/>
          </p:blipFill>
          <p:spPr bwMode="auto">
            <a:xfrm>
              <a:off x="6549391" y="3603165"/>
              <a:ext cx="5642609" cy="1275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http://ambassadortravel.hr/wp-content/uploads/2016/06/LOWER-DECK.png">
              <a:extLst>
                <a:ext uri="{FF2B5EF4-FFF2-40B4-BE49-F238E27FC236}">
                  <a16:creationId xmlns="" xmlns:a16="http://schemas.microsoft.com/office/drawing/2014/main" id="{90C7F14A-0BB7-4554-A972-0E1FB673BE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2" t="33142" r="13317" b="16532"/>
            <a:stretch/>
          </p:blipFill>
          <p:spPr bwMode="auto">
            <a:xfrm>
              <a:off x="6549390" y="4838104"/>
              <a:ext cx="5652123" cy="1275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950027" y="1160908"/>
            <a:ext cx="1845018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5A878C"/>
                </a:solidFill>
                <a:latin typeface="Raleway" panose="020B0503030101060003" pitchFamily="34" charset="0"/>
              </a:rPr>
              <a:t>Sunny Deck</a:t>
            </a:r>
            <a:endParaRPr lang="en-GB" sz="2000" b="1" dirty="0">
              <a:solidFill>
                <a:srgbClr val="5A878C"/>
              </a:solidFill>
              <a:latin typeface="Raleway" panose="020B05030301010600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596" y="1544035"/>
            <a:ext cx="614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A878C"/>
                </a:solidFill>
                <a:latin typeface="Raleway" panose="020B0503030101060003" pitchFamily="34" charset="0"/>
              </a:rPr>
              <a:t>Sun Deck with sun loungers and jacuzzi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0027" y="2205264"/>
            <a:ext cx="1845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5A878C"/>
                </a:solidFill>
                <a:latin typeface="Raleway" panose="020B0503030101060003" pitchFamily="34" charset="0"/>
              </a:rPr>
              <a:t>Upper Deck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957" y="2640226"/>
            <a:ext cx="604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A878C"/>
                </a:solidFill>
                <a:latin typeface="Raleway" panose="020B0503030101060003" pitchFamily="34" charset="0"/>
              </a:rPr>
              <a:t>Salon-Restaurant with </a:t>
            </a:r>
            <a:r>
              <a:rPr lang="en-GB" dirty="0" smtClean="0">
                <a:solidFill>
                  <a:srgbClr val="5A878C"/>
                </a:solidFill>
                <a:latin typeface="Raleway" panose="020B0503030101060003" pitchFamily="34" charset="0"/>
              </a:rPr>
              <a:t>bar </a:t>
            </a:r>
            <a:r>
              <a:rPr lang="en-GB" dirty="0">
                <a:solidFill>
                  <a:srgbClr val="5A878C"/>
                </a:solidFill>
                <a:latin typeface="Raleway" panose="020B0503030101060003" pitchFamily="34" charset="0"/>
              </a:rPr>
              <a:t>and lounge area</a:t>
            </a:r>
          </a:p>
          <a:p>
            <a:r>
              <a:rPr lang="en-GB" dirty="0">
                <a:solidFill>
                  <a:srgbClr val="5A878C"/>
                </a:solidFill>
                <a:latin typeface="Raleway" panose="020B0503030101060003" pitchFamily="34" charset="0"/>
              </a:rPr>
              <a:t>In the front: </a:t>
            </a:r>
            <a:r>
              <a:rPr lang="en-US" dirty="0">
                <a:solidFill>
                  <a:srgbClr val="5A878C"/>
                </a:solidFill>
                <a:latin typeface="Raleway" panose="020B0503030101060003" pitchFamily="34" charset="0"/>
              </a:rPr>
              <a:t>VIP Saloon with </a:t>
            </a:r>
            <a:r>
              <a:rPr lang="en-US" dirty="0" smtClean="0">
                <a:solidFill>
                  <a:srgbClr val="5A878C"/>
                </a:solidFill>
                <a:latin typeface="Raleway" panose="020B0503030101060003" pitchFamily="34" charset="0"/>
              </a:rPr>
              <a:t>lounge </a:t>
            </a:r>
            <a:r>
              <a:rPr lang="en-US" dirty="0">
                <a:solidFill>
                  <a:srgbClr val="5A878C"/>
                </a:solidFill>
                <a:latin typeface="Raleway" panose="020B0503030101060003" pitchFamily="34" charset="0"/>
              </a:rPr>
              <a:t>area</a:t>
            </a:r>
            <a:endParaRPr lang="en-GB" dirty="0">
              <a:solidFill>
                <a:srgbClr val="5A878C"/>
              </a:solidFill>
              <a:latin typeface="Raleway" panose="020B05030301010600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4918" y="3635780"/>
            <a:ext cx="1845018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5A878C"/>
                </a:solidFill>
                <a:latin typeface="Raleway" panose="020B0503030101060003" pitchFamily="34" charset="0"/>
              </a:rPr>
              <a:t>Main Deck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787" y="4013416"/>
            <a:ext cx="334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A878C"/>
                </a:solidFill>
                <a:latin typeface="Raleway" panose="020B0503030101060003" pitchFamily="34" charset="0"/>
              </a:rPr>
              <a:t>Swimming Platform and cabins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6860" y="4751994"/>
            <a:ext cx="1845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5A878C"/>
                </a:solidFill>
                <a:latin typeface="Raleway" panose="020B0503030101060003" pitchFamily="34" charset="0"/>
              </a:rPr>
              <a:t>Lower Deck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8127" y="5196140"/>
            <a:ext cx="334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A878C"/>
                </a:solidFill>
                <a:latin typeface="Raleway" panose="020B0503030101060003" pitchFamily="34" charset="0"/>
              </a:rPr>
              <a:t>Cabins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268" y="296883"/>
            <a:ext cx="780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M/S Sea Swallow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97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-river-cruise-2018-powerpoi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86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9268"/>
            <a:ext cx="9144000" cy="996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078456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</a:rPr>
              <a:t>M/S Sea Swallow 2</a:t>
            </a:r>
            <a:endParaRPr lang="en-US" sz="24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465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4BD97"/>
                </a:solidFill>
                <a:latin typeface="Times"/>
                <a:cs typeface="Times"/>
              </a:rPr>
              <a:t>Cruising the Adriatic and Dalmatian Coasts</a:t>
            </a:r>
          </a:p>
        </p:txBody>
      </p:sp>
      <p:pic>
        <p:nvPicPr>
          <p:cNvPr id="10" name="Picture 2" descr="http://ambassadortravel.hr/wp-content/uploads/2016/06/MS-Sea-Swallow-1-8-1024x576.jpg">
            <a:extLst>
              <a:ext uri="{FF2B5EF4-FFF2-40B4-BE49-F238E27FC236}">
                <a16:creationId xmlns="" xmlns:a16="http://schemas.microsoft.com/office/drawing/2014/main" id="{F2BE68B2-937E-4A65-8BF9-72159682D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4" y="938784"/>
            <a:ext cx="7916451" cy="445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7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eader-river-cruise-2018-powerpoi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86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9268"/>
            <a:ext cx="9144000" cy="996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52400"/>
            <a:ext cx="465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4BD97"/>
                </a:solidFill>
                <a:latin typeface="Times"/>
                <a:cs typeface="Times"/>
              </a:rPr>
              <a:t>Cruising the Adriatic and Dalmatian Coasts</a:t>
            </a:r>
          </a:p>
        </p:txBody>
      </p:sp>
      <p:pic>
        <p:nvPicPr>
          <p:cNvPr id="10" name="Picture 2" descr="https://cruise-croatia.com.au/wp-content/uploads/2018/08/MS-Sea-Swallow-Cabin-2.jpg">
            <a:extLst>
              <a:ext uri="{FF2B5EF4-FFF2-40B4-BE49-F238E27FC236}">
                <a16:creationId xmlns="" xmlns:a16="http://schemas.microsoft.com/office/drawing/2014/main" id="{21F34BEC-DE93-4603-B29E-66152484D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2991" r="23229" b="2986"/>
          <a:stretch/>
        </p:blipFill>
        <p:spPr bwMode="auto">
          <a:xfrm>
            <a:off x="2380234" y="938784"/>
            <a:ext cx="6680639" cy="38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878" y="938784"/>
            <a:ext cx="21613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Raleway" panose="020B0503030101060003" pitchFamily="34" charset="0"/>
              </a:rPr>
              <a:t>All cabins are equipped</a:t>
            </a:r>
            <a:r>
              <a:rPr lang="en-US" dirty="0">
                <a:latin typeface="Raleway" panose="020B0503030101060003" pitchFamily="34" charset="0"/>
              </a:rPr>
              <a:t> with:</a:t>
            </a:r>
            <a:endParaRPr lang="en-GB" dirty="0"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Raleway" panose="020B0503030101060003" pitchFamily="34" charset="0"/>
              </a:rPr>
              <a:t>En-suite bathroom</a:t>
            </a:r>
            <a:endParaRPr lang="en-GB" dirty="0"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Raleway" panose="020B0503030101060003" pitchFamily="34" charset="0"/>
              </a:rPr>
              <a:t>Air-conditioning</a:t>
            </a:r>
            <a:endParaRPr lang="en-GB" dirty="0"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Raleway" panose="020B0503030101060003" pitchFamily="34" charset="0"/>
              </a:rPr>
              <a:t>Toiletries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Raleway" panose="020B0503030101060003" pitchFamily="34" charset="0"/>
              </a:rPr>
              <a:t>Sat </a:t>
            </a:r>
            <a:r>
              <a:rPr lang="hr-HR" dirty="0">
                <a:latin typeface="Raleway" panose="020B0503030101060003" pitchFamily="34" charset="0"/>
              </a:rPr>
              <a:t>TV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Raleway" panose="020B0503030101060003" pitchFamily="34" charset="0"/>
              </a:rPr>
              <a:t>Hair dryer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Raleway" panose="020B0503030101060003" pitchFamily="34" charset="0"/>
              </a:rPr>
              <a:t>Wi-Fi</a:t>
            </a:r>
            <a:endParaRPr lang="en-US" dirty="0"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Raleway" panose="020B0503030101060003" pitchFamily="34" charset="0"/>
              </a:rPr>
              <a:t>Luggage space under the bed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Raleway" panose="020B0503030101060003" pitchFamily="34" charset="0"/>
              </a:rPr>
              <a:t>Wardrobe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Raleway" panose="020B0503030101060003" pitchFamily="34" charset="0"/>
              </a:rPr>
              <a:t>Towels for swim stops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4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-river-cruise-2018-powerpoi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863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9268"/>
            <a:ext cx="9144000" cy="996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078456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</a:rPr>
              <a:t>M/S Sea Swallow 2</a:t>
            </a:r>
            <a:endParaRPr lang="en-US" sz="24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52400"/>
            <a:ext cx="465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4BD97"/>
                </a:solidFill>
                <a:latin typeface="Times"/>
                <a:cs typeface="Times"/>
              </a:rPr>
              <a:t>Cruising the Adriatic and Dalmatian Coasts</a:t>
            </a:r>
          </a:p>
        </p:txBody>
      </p:sp>
      <p:pic>
        <p:nvPicPr>
          <p:cNvPr id="11" name="Picture 4" descr="http://ambassadortravel.hr/wp-content/uploads/2016/06/MS-Sea-Swallow-1-6-1024x576.jpg">
            <a:extLst>
              <a:ext uri="{FF2B5EF4-FFF2-40B4-BE49-F238E27FC236}">
                <a16:creationId xmlns="" xmlns:a16="http://schemas.microsoft.com/office/drawing/2014/main" id="{7542E719-99E5-4637-838A-32FDBEDE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5" y="938784"/>
            <a:ext cx="4577683" cy="257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mbassadortravel.hr/wp-content/uploads/2016/06/MS-Sea-Swallow-1-5-1024x576.jpg">
            <a:extLst>
              <a:ext uri="{FF2B5EF4-FFF2-40B4-BE49-F238E27FC236}">
                <a16:creationId xmlns="" xmlns:a16="http://schemas.microsoft.com/office/drawing/2014/main" id="{F5B09055-2440-44AC-B19D-F8F205B0B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3"/>
          <a:stretch/>
        </p:blipFill>
        <p:spPr bwMode="auto">
          <a:xfrm>
            <a:off x="4122699" y="2568938"/>
            <a:ext cx="4897775" cy="30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092168"/>
            <a:ext cx="392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aleway" panose="020B0503030101060003" pitchFamily="34" charset="0"/>
              </a:rPr>
              <a:t>O</a:t>
            </a:r>
            <a:r>
              <a:rPr lang="hr-HR" sz="2400" b="1" dirty="0" smtClean="0">
                <a:latin typeface="Raleway" panose="020B0503030101060003" pitchFamily="34" charset="0"/>
              </a:rPr>
              <a:t>utdoor </a:t>
            </a:r>
            <a:r>
              <a:rPr lang="hr-HR" sz="2400" b="1" dirty="0">
                <a:latin typeface="Raleway" panose="020B0503030101060003" pitchFamily="34" charset="0"/>
              </a:rPr>
              <a:t>seating area</a:t>
            </a:r>
            <a:r>
              <a:rPr lang="en-US" sz="2400" b="1" dirty="0">
                <a:latin typeface="Raleway" panose="020B0503030101060003" pitchFamily="34" charset="0"/>
              </a:rPr>
              <a:t> with </a:t>
            </a:r>
            <a:r>
              <a:rPr lang="en-US" sz="2400" b="1" dirty="0" smtClean="0">
                <a:latin typeface="Raleway" panose="020B0503030101060003" pitchFamily="34" charset="0"/>
              </a:rPr>
              <a:t>Jacuzzi. </a:t>
            </a:r>
            <a:endParaRPr lang="hr-HR" sz="2400" b="1" dirty="0">
              <a:latin typeface="Raleway" panose="020B050303010106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138" y="1377891"/>
            <a:ext cx="368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aleway" panose="020B0503030101060003" pitchFamily="34" charset="0"/>
              </a:rPr>
              <a:t>Upper deck restaurant</a:t>
            </a:r>
            <a:r>
              <a:rPr lang="hr-HR" sz="2800" b="1" dirty="0">
                <a:latin typeface="Raleway" panose="020B0503030101060003" pitchFamily="34" charset="0"/>
              </a:rPr>
              <a:t>, </a:t>
            </a:r>
            <a:r>
              <a:rPr lang="en-US" sz="2800" b="1" dirty="0">
                <a:latin typeface="Raleway" panose="020B0503030101060003" pitchFamily="34" charset="0"/>
              </a:rPr>
              <a:t>bar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502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eader-river-cruise-2018-powerpoi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86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9268"/>
            <a:ext cx="9144000" cy="996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078456"/>
            <a:ext cx="2621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"/>
                <a:cs typeface="Times"/>
              </a:rPr>
              <a:t>M/S Sea Swallow 2</a:t>
            </a:r>
          </a:p>
          <a:p>
            <a:endParaRPr lang="en-US" sz="24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465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4BD97"/>
                </a:solidFill>
                <a:latin typeface="Times"/>
                <a:cs typeface="Times"/>
              </a:rPr>
              <a:t>Cruising the Adriatic and Dalmatian Coasts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="" xmlns:a16="http://schemas.microsoft.com/office/drawing/2014/main" id="{46E21C15-476F-46B0-8AA8-C6FAAD2F3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5" y="2137962"/>
            <a:ext cx="3909042" cy="21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lated image">
            <a:extLst>
              <a:ext uri="{FF2B5EF4-FFF2-40B4-BE49-F238E27FC236}">
                <a16:creationId xmlns="" xmlns:a16="http://schemas.microsoft.com/office/drawing/2014/main" id="{258A53E7-B1FD-4B82-8C19-EE6AC48E8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" r="6150" b="4517"/>
          <a:stretch/>
        </p:blipFill>
        <p:spPr bwMode="auto">
          <a:xfrm>
            <a:off x="4572000" y="1086091"/>
            <a:ext cx="3510318" cy="21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lated image">
            <a:extLst>
              <a:ext uri="{FF2B5EF4-FFF2-40B4-BE49-F238E27FC236}">
                <a16:creationId xmlns="" xmlns:a16="http://schemas.microsoft.com/office/drawing/2014/main" id="{285990D6-12B6-469C-ACE0-799AC6C0B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1830" r="1308" b="2570"/>
          <a:stretch/>
        </p:blipFill>
        <p:spPr bwMode="auto">
          <a:xfrm>
            <a:off x="4572000" y="3221944"/>
            <a:ext cx="3556519" cy="20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595" y="1399051"/>
            <a:ext cx="382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aleway" panose="020B0503030101060003" pitchFamily="34" charset="0"/>
              </a:rPr>
              <a:t>Restaurant</a:t>
            </a:r>
            <a:r>
              <a:rPr lang="hr-HR" sz="2400" dirty="0">
                <a:latin typeface="Raleway" panose="020B0503030101060003" pitchFamily="34" charset="0"/>
              </a:rPr>
              <a:t>, </a:t>
            </a:r>
            <a:r>
              <a:rPr lang="en-US" sz="2400" dirty="0">
                <a:latin typeface="Raleway" panose="020B0503030101060003" pitchFamily="34" charset="0"/>
              </a:rPr>
              <a:t>180 degree lounge </a:t>
            </a:r>
            <a:r>
              <a:rPr lang="en-US" sz="2400" dirty="0" smtClean="0">
                <a:latin typeface="Raleway" panose="020B0503030101060003" pitchFamily="34" charset="0"/>
              </a:rPr>
              <a:t>area</a:t>
            </a:r>
            <a:endParaRPr lang="hr-HR" sz="24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6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389</Words>
  <Application>Microsoft Macintosh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Mayflower Tours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Mayflower Tours Mayflower Tours</dc:creator>
  <cp:lastModifiedBy>Mayflower Tours Mayflower Tours</cp:lastModifiedBy>
  <cp:revision>94</cp:revision>
  <cp:lastPrinted>2014-10-08T22:05:28Z</cp:lastPrinted>
  <dcterms:created xsi:type="dcterms:W3CDTF">2014-09-11T13:35:14Z</dcterms:created>
  <dcterms:modified xsi:type="dcterms:W3CDTF">2019-02-25T19:29:56Z</dcterms:modified>
</cp:coreProperties>
</file>